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4152" r:id="rId1"/>
  </p:sldMasterIdLst>
  <p:notesMasterIdLst>
    <p:notesMasterId r:id="rId19"/>
  </p:notesMasterIdLst>
  <p:handoutMasterIdLst>
    <p:handoutMasterId r:id="rId20"/>
  </p:handoutMasterIdLst>
  <p:sldIdLst>
    <p:sldId id="280" r:id="rId2"/>
    <p:sldId id="257" r:id="rId3"/>
    <p:sldId id="310" r:id="rId4"/>
    <p:sldId id="282" r:id="rId5"/>
    <p:sldId id="286" r:id="rId6"/>
    <p:sldId id="311" r:id="rId7"/>
    <p:sldId id="288" r:id="rId8"/>
    <p:sldId id="290" r:id="rId9"/>
    <p:sldId id="291" r:id="rId10"/>
    <p:sldId id="292" r:id="rId11"/>
    <p:sldId id="302" r:id="rId12"/>
    <p:sldId id="284" r:id="rId13"/>
    <p:sldId id="296" r:id="rId14"/>
    <p:sldId id="266" r:id="rId15"/>
    <p:sldId id="308" r:id="rId16"/>
    <p:sldId id="309" r:id="rId17"/>
    <p:sldId id="312" r:id="rId18"/>
  </p:sldIdLst>
  <p:sldSz cx="9144000" cy="6858000" type="screen4x3"/>
  <p:notesSz cx="6805613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011219C-CD75-47AF-AD11-B6D84FB267D8}">
          <p14:sldIdLst>
            <p14:sldId id="280"/>
            <p14:sldId id="257"/>
            <p14:sldId id="310"/>
            <p14:sldId id="282"/>
            <p14:sldId id="286"/>
            <p14:sldId id="311"/>
            <p14:sldId id="288"/>
            <p14:sldId id="290"/>
            <p14:sldId id="291"/>
            <p14:sldId id="292"/>
            <p14:sldId id="302"/>
            <p14:sldId id="284"/>
            <p14:sldId id="296"/>
            <p14:sldId id="266"/>
            <p14:sldId id="308"/>
            <p14:sldId id="30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CC33"/>
    <a:srgbClr val="CC120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1" autoAdjust="0"/>
    <p:restoredTop sz="95785" autoAdjust="0"/>
  </p:normalViewPr>
  <p:slideViewPr>
    <p:cSldViewPr snapToGrid="0">
      <p:cViewPr varScale="1">
        <p:scale>
          <a:sx n="109" d="100"/>
          <a:sy n="109" d="100"/>
        </p:scale>
        <p:origin x="10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3168" y="-67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8DF9D-6411-4B1F-A8B2-6A3DB9AA6327}" type="datetimeFigureOut">
              <a:rPr kumimoji="1" lang="ja-JP" altLang="en-US" smtClean="0"/>
              <a:t>2016/8/29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881E-9C14-48E8-9611-81DBDFAB26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21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15311-5735-4871-9878-075872E1EFDE}" type="datetimeFigureOut">
              <a:rPr kumimoji="1" lang="ja-JP" altLang="en-US" smtClean="0"/>
              <a:t>2016/8/29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70DB6-9D42-4551-A2D8-6F21EC5155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834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99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1987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5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E4518-A78A-41CE-93F2-9D3CB0EC3E0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1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E4518-A78A-41CE-93F2-9D3CB0EC3E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12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07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1987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0DB6-9D42-4551-A2D8-6F21EC51555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3DBE-3DB8-4D45-BAA5-6218573623B3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B07E-7E54-46A9-8A19-DC696FFBAE75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4095-80D0-4D2F-8664-549F603D7398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5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7AD5-AD8F-4698-AC90-C66077F235C4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86-93D4-4D9A-9BE4-293607DA784A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8CA9-AE87-492E-81CA-227BB92429BB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B61B5-583B-4F7D-B70B-D072F62D27A1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8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72BE-9392-431C-967B-57A9FE175243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B1936-103D-4186-918C-1D9F38F36EEC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1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D298-25C5-4490-93C2-319EB29CF2DE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4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414E-6AF7-4289-A88F-3D5CAEEE2D20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2059B-2D75-4BAF-A988-C159CC57707D}" type="datetime1">
              <a:rPr lang="en-US" altLang="ja-JP" smtClean="0"/>
              <a:t>8/29/2016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5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/>
          </p:nvPr>
        </p:nvSpPr>
        <p:spPr>
          <a:xfrm>
            <a:off x="288000" y="1214203"/>
            <a:ext cx="8617013" cy="2685658"/>
          </a:xfrm>
        </p:spPr>
        <p:txBody>
          <a:bodyPr>
            <a:normAutofit/>
          </a:bodyPr>
          <a:lstStyle/>
          <a:p>
            <a:r>
              <a:rPr lang="ja-JP" altLang="en-US" sz="3200" b="1" dirty="0"/>
              <a:t>モノクロ生態計測画像からの</a:t>
            </a:r>
            <a:br>
              <a:rPr lang="en-US" altLang="ja-JP" sz="3200" b="1" dirty="0"/>
            </a:br>
            <a:r>
              <a:rPr lang="ja-JP" altLang="en-US" sz="3200" b="1" dirty="0"/>
              <a:t>血管抽出アルゴリズムの検討</a:t>
            </a:r>
            <a:br>
              <a:rPr lang="en-US" altLang="ja-JP" sz="3200" b="1" dirty="0"/>
            </a:br>
            <a:br>
              <a:rPr lang="en-US" altLang="ja-JP" sz="3200" b="1" dirty="0"/>
            </a:br>
            <a:r>
              <a:rPr lang="en-US" altLang="ja-JP" sz="3200" dirty="0"/>
              <a:t>Blood vessel detection in grayscale forearm images</a:t>
            </a:r>
            <a:endParaRPr kumimoji="1"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 descr="BD14539_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00" y="3899862"/>
            <a:ext cx="8580437" cy="476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9" descr="BD14539_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00" y="1268922"/>
            <a:ext cx="8580437" cy="476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18" y="4167873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室蘭工業大学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機械航空創造系学科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dirty="0">
                <a:latin typeface="+mj-ea"/>
                <a:ea typeface="+mj-ea"/>
              </a:rPr>
              <a:t>計測</a:t>
            </a:r>
            <a:r>
              <a:rPr lang="ja-JP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システム</a:t>
            </a:r>
            <a:r>
              <a:rPr lang="ja-JP" altLang="en-US" sz="2800" dirty="0">
                <a:latin typeface="+mj-ea"/>
                <a:ea typeface="+mj-ea"/>
              </a:rPr>
              <a:t>工学研究室</a:t>
            </a:r>
            <a:endParaRPr lang="en-US" altLang="ja-JP" sz="28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800" dirty="0">
                <a:latin typeface="+mj-ea"/>
                <a:ea typeface="+mj-ea"/>
              </a:rPr>
              <a:t> </a:t>
            </a:r>
            <a:r>
              <a:rPr lang="en-US" altLang="ja-JP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13022144 </a:t>
            </a:r>
            <a:r>
              <a:rPr lang="ja-JP" altLang="en-US" sz="2800" dirty="0">
                <a:latin typeface="+mj-ea"/>
                <a:ea typeface="+mj-ea"/>
              </a:rPr>
              <a:t>　クェユーヤン</a:t>
            </a:r>
          </a:p>
        </p:txBody>
      </p:sp>
      <p:grpSp>
        <p:nvGrpSpPr>
          <p:cNvPr id="9" name="Group 275"/>
          <p:cNvGrpSpPr>
            <a:grpSpLocks noChangeAspect="1"/>
          </p:cNvGrpSpPr>
          <p:nvPr/>
        </p:nvGrpSpPr>
        <p:grpSpPr bwMode="auto">
          <a:xfrm>
            <a:off x="6320873" y="412946"/>
            <a:ext cx="2481691" cy="646113"/>
            <a:chOff x="3922" y="68"/>
            <a:chExt cx="1625" cy="407"/>
          </a:xfrm>
        </p:grpSpPr>
        <p:sp>
          <p:nvSpPr>
            <p:cNvPr id="10" name="Text Box 37"/>
            <p:cNvSpPr txBox="1">
              <a:spLocks noChangeAspect="1" noChangeArrowheads="1"/>
            </p:cNvSpPr>
            <p:nvPr/>
          </p:nvSpPr>
          <p:spPr bwMode="auto">
            <a:xfrm>
              <a:off x="4297" y="68"/>
              <a:ext cx="125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altLang="ja-JP" b="1" i="1" dirty="0" err="1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Muroran</a:t>
              </a:r>
              <a:r>
                <a:rPr kumimoji="0" lang="en-US" altLang="ja-JP" b="1" i="1" dirty="0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 Institute</a:t>
              </a:r>
            </a:p>
            <a:p>
              <a:pPr eaLnBrk="0" hangingPunct="0">
                <a:defRPr/>
              </a:pPr>
              <a:r>
                <a:rPr kumimoji="0" lang="en-US" altLang="ja-JP" b="1" i="1" dirty="0">
                  <a:latin typeface="Times New Roman" pitchFamily="18" charset="0"/>
                  <a:ea typeface="AR P丸ゴシック体E" pitchFamily="50" charset="-128"/>
                  <a:cs typeface="Times New Roman" pitchFamily="18" charset="0"/>
                </a:rPr>
                <a:t>of Technology</a:t>
              </a:r>
            </a:p>
          </p:txBody>
        </p:sp>
        <p:pic>
          <p:nvPicPr>
            <p:cNvPr id="11" name="Picture 273" descr="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2" y="113"/>
              <a:ext cx="393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正方形/長方形 11"/>
          <p:cNvSpPr/>
          <p:nvPr/>
        </p:nvSpPr>
        <p:spPr>
          <a:xfrm>
            <a:off x="6218" y="56519"/>
            <a:ext cx="1401580" cy="8936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16-C34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041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タイトル 1"/>
          <p:cNvSpPr txBox="1">
            <a:spLocks/>
          </p:cNvSpPr>
          <p:nvPr/>
        </p:nvSpPr>
        <p:spPr>
          <a:xfrm>
            <a:off x="179512" y="118314"/>
            <a:ext cx="7072188" cy="4320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谷強度</a:t>
            </a:r>
          </a:p>
        </p:txBody>
      </p:sp>
      <p:sp>
        <p:nvSpPr>
          <p:cNvPr id="1048" name="スライド番号プレースホルダー 1047"/>
          <p:cNvSpPr>
            <a:spLocks noGrp="1"/>
          </p:cNvSpPr>
          <p:nvPr>
            <p:ph type="sldNum" sz="quarter" idx="12"/>
          </p:nvPr>
        </p:nvSpPr>
        <p:spPr>
          <a:xfrm>
            <a:off x="7010400" y="1303"/>
            <a:ext cx="21336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92" y="707253"/>
            <a:ext cx="2059534" cy="205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863" y="1044523"/>
            <a:ext cx="59731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800" dirty="0"/>
              <a:t>3</a:t>
            </a:r>
            <a:r>
              <a:rPr lang="ja-JP" altLang="en-US" sz="2800" dirty="0"/>
              <a:t>次元空間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異なるスケール</a:t>
            </a:r>
            <a:r>
              <a:rPr lang="en-US" altLang="ja-JP" sz="2800" i="1" dirty="0"/>
              <a:t>t</a:t>
            </a:r>
            <a:r>
              <a:rPr lang="ja-JP" altLang="en-US" sz="2800" dirty="0"/>
              <a:t>の画像を重ねる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を含んだ３次元空間になる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6949" y="4183895"/>
                <a:ext cx="4797404" cy="168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49" y="4183895"/>
                <a:ext cx="4797404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2863" y="2766787"/>
            <a:ext cx="56829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ja-JP" altLang="en-US" sz="2800" dirty="0"/>
              <a:t>極大値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以下の式を満たす点は極大値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79512" y="6063039"/>
            <a:ext cx="9072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dirty="0">
                <a:solidFill>
                  <a:prstClr val="black"/>
                </a:solidFill>
              </a:rPr>
              <a:t>画像引用元：　</a:t>
            </a:r>
            <a:r>
              <a:rPr lang="en-US" altLang="ja-JP" dirty="0">
                <a:solidFill>
                  <a:prstClr val="black"/>
                </a:solidFill>
              </a:rPr>
              <a:t>James</a:t>
            </a:r>
            <a:r>
              <a:rPr lang="ja-JP" altLang="en-US" dirty="0">
                <a:solidFill>
                  <a:prstClr val="black"/>
                </a:solidFill>
              </a:rPr>
              <a:t> </a:t>
            </a:r>
            <a:r>
              <a:rPr lang="en-US" altLang="ja-JP" dirty="0" err="1">
                <a:solidFill>
                  <a:prstClr val="black"/>
                </a:solidFill>
              </a:rPr>
              <a:t>Fishbaugh</a:t>
            </a:r>
            <a:r>
              <a:rPr lang="ja-JP" altLang="en-US" dirty="0">
                <a:solidFill>
                  <a:prstClr val="black"/>
                </a:solidFill>
              </a:rPr>
              <a:t>　</a:t>
            </a:r>
            <a:r>
              <a:rPr lang="en-US" altLang="ja-JP" dirty="0">
                <a:solidFill>
                  <a:prstClr val="black"/>
                </a:solidFill>
              </a:rPr>
              <a:t>URL   http://www.cs.utah.edu/~jfishbau/advimproc/project1/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472517" y="2797286"/>
            <a:ext cx="941295" cy="22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72517" y="2349898"/>
            <a:ext cx="488576" cy="44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472517" y="1632544"/>
            <a:ext cx="0" cy="115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26555" y="29777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19032" y="214998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23731" y="185265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05" y="3962793"/>
            <a:ext cx="2933700" cy="18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478252" y="0"/>
            <a:ext cx="665747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107504" y="188640"/>
            <a:ext cx="7884876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谷の孤立化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49"/>
              <p:cNvSpPr/>
              <p:nvPr/>
            </p:nvSpPr>
            <p:spPr>
              <a:xfrm>
                <a:off x="747101" y="2031257"/>
                <a:ext cx="3055965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sz="20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)=0</m:t>
                              </m:r>
                            </m:e>
                            <m:e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𝑞𝑞</m:t>
                                  </m:r>
                                </m:sub>
                              </m:sSub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𝑞𝑞</m:t>
                                          </m:r>
                                        </m:sub>
                                      </m:sSub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ja-JP" altLang="en-US" sz="20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ja-JP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ja-JP" alt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ja-JP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9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01" y="2031257"/>
                <a:ext cx="3055965" cy="1232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67419" y="2031257"/>
                <a:ext cx="3475439" cy="1232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𝑛𝑜𝑟𝑚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19" y="2031257"/>
                <a:ext cx="3475439" cy="1232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67087" y="118960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谷の頂点の定義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2113" y="118960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谷強度の極大点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4215" y="3719711"/>
                <a:ext cx="761407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 sz="2800" dirty="0"/>
                  <a:t>両方を満たす点は谷の成分</a:t>
                </a:r>
                <a:endParaRPr lang="en-US" altLang="ja-JP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800" dirty="0"/>
                  <a:t>空間で隣接する成分の集合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ja-JP" altLang="en-US" sz="2800" dirty="0"/>
                  <a:t>は</a:t>
                </a:r>
                <a:r>
                  <a:rPr lang="en-US" altLang="ja-JP" sz="2800" dirty="0"/>
                  <a:t>1</a:t>
                </a:r>
                <a:r>
                  <a:rPr lang="ja-JP" altLang="en-US" sz="2800" dirty="0"/>
                  <a:t>本の谷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15" y="3719711"/>
                <a:ext cx="7614072" cy="954107"/>
              </a:xfrm>
              <a:prstGeom prst="rect">
                <a:avLst/>
              </a:prstGeom>
              <a:blipFill>
                <a:blip r:embed="rId4"/>
                <a:stretch>
                  <a:fillRect l="-1441" t="-8280" r="-160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88044" y="5130268"/>
                <a:ext cx="40834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44" y="5130268"/>
                <a:ext cx="40834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07504" y="188640"/>
            <a:ext cx="7884876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谷の孤立化：結果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4651" y="4608857"/>
                <a:ext cx="5035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ja-JP" altLang="en-US" sz="2400" dirty="0"/>
                  <a:t>顕著な谷を抽出</a:t>
                </a:r>
                <a:endParaRPr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sz="2400" dirty="0"/>
                  <a:t>各谷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ja-JP" altLang="en-US" sz="2400" dirty="0"/>
                  <a:t>ずつ成分の谷強度を合計</a:t>
                </a: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sz="2400" dirty="0"/>
                  <a:t>合計が大きい谷のみ抽出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" y="4608857"/>
                <a:ext cx="5035353" cy="1200329"/>
              </a:xfrm>
              <a:prstGeom prst="rect">
                <a:avLst/>
              </a:prstGeom>
              <a:blipFill>
                <a:blip r:embed="rId2"/>
                <a:stretch>
                  <a:fillRect l="-1695" t="-5584" r="-969" b="-9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54" y="4097706"/>
            <a:ext cx="3265396" cy="2106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656" y="1305850"/>
            <a:ext cx="3265394" cy="210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3848" y="1506387"/>
                <a:ext cx="4572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sz="2400" dirty="0">
                    <a:solidFill>
                      <a:prstClr val="black"/>
                    </a:solidFill>
                  </a:rPr>
                  <a:t>空間で隣接する成分の集合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ja-JP" altLang="en-US" sz="2400" dirty="0">
                    <a:solidFill>
                      <a:prstClr val="black"/>
                    </a:solidFill>
                  </a:rPr>
                  <a:t>は</a:t>
                </a:r>
                <a:r>
                  <a:rPr lang="en-US" altLang="ja-JP" sz="2400" dirty="0">
                    <a:solidFill>
                      <a:prstClr val="black"/>
                    </a:solidFill>
                  </a:rPr>
                  <a:t>1</a:t>
                </a:r>
                <a:r>
                  <a:rPr lang="ja-JP" altLang="en-US" sz="2400" dirty="0">
                    <a:solidFill>
                      <a:prstClr val="black"/>
                    </a:solidFill>
                  </a:rPr>
                  <a:t>本の谷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48" y="1506387"/>
                <a:ext cx="4572000" cy="830997"/>
              </a:xfrm>
              <a:prstGeom prst="rect">
                <a:avLst/>
              </a:prstGeom>
              <a:blipFill>
                <a:blip r:embed="rId5"/>
                <a:stretch>
                  <a:fillRect l="-1867" t="-8088" r="-1600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0614" y="2660565"/>
                <a:ext cx="40834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14" y="2660565"/>
                <a:ext cx="40834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9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07504" y="188640"/>
            <a:ext cx="8568952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谷の孤立化：考察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6077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64" y="3562780"/>
            <a:ext cx="4000552" cy="2581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634752" y="4353346"/>
            <a:ext cx="0" cy="2599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34752" y="4613323"/>
            <a:ext cx="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94730" y="4761543"/>
            <a:ext cx="8963" cy="18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894729" y="4945017"/>
            <a:ext cx="8964" cy="1972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279810" y="4828476"/>
            <a:ext cx="1272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369457" y="5043628"/>
            <a:ext cx="424" cy="1703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385050" y="4471172"/>
            <a:ext cx="632959" cy="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364504" y="5547769"/>
            <a:ext cx="649941" cy="60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02670" y="397606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明るい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402057" y="504072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暗い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397683" y="1072750"/>
            <a:ext cx="3988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一部の血管しか抽出できない</a:t>
            </a:r>
            <a:endParaRPr lang="en-US" altLang="ja-JP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612053" y="2773691"/>
            <a:ext cx="786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対称性がない谷はスケールの増大につれて，頂点がずれる</a:t>
            </a:r>
            <a:endParaRPr lang="en-US" sz="2400" dirty="0"/>
          </a:p>
        </p:txBody>
      </p:sp>
      <p:sp>
        <p:nvSpPr>
          <p:cNvPr id="40" name="Down Arrow 39"/>
          <p:cNvSpPr/>
          <p:nvPr/>
        </p:nvSpPr>
        <p:spPr>
          <a:xfrm>
            <a:off x="4204447" y="1613647"/>
            <a:ext cx="484632" cy="83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94729" y="1818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原因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2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166690" y="199255"/>
            <a:ext cx="5516934" cy="823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まとめと今後の予定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10837" y="1022817"/>
            <a:ext cx="835837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ja-JP" altLang="en-US" sz="3600" dirty="0">
                <a:latin typeface="+mn-ea"/>
              </a:rPr>
              <a:t>まとめ</a:t>
            </a:r>
            <a:endParaRPr lang="en-US" altLang="ja-JP" sz="3600" dirty="0">
              <a:latin typeface="+mn-ea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+mn-ea"/>
              </a:rPr>
              <a:t>コンピュータビジョンの学習</a:t>
            </a:r>
            <a:endParaRPr lang="en-US" altLang="ja-JP" sz="2800" dirty="0">
              <a:latin typeface="+mn-ea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+mn-ea"/>
              </a:rPr>
              <a:t>赤外光画像からの血管抽出プログラムの作成　</a:t>
            </a:r>
            <a:endParaRPr lang="en-US" altLang="ja-JP" sz="2800" dirty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ja-JP" sz="3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37" y="3182471"/>
            <a:ext cx="7390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ja-JP" altLang="en-US" sz="3600" dirty="0"/>
              <a:t>今後の予定</a:t>
            </a:r>
            <a:endParaRPr lang="en-US" altLang="ja-JP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前期で得たデータで機械学習を応用</a:t>
            </a:r>
            <a:endParaRPr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カラー画像から血管抽出プログラムの作成</a:t>
            </a:r>
            <a:endParaRPr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 dirty="0"/>
              <a:t>測定領域を追跡するプログラムを作成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5766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79" y="1417638"/>
            <a:ext cx="7015242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79" y="1417638"/>
            <a:ext cx="7015242" cy="4525963"/>
          </a:xfrm>
        </p:spPr>
      </p:pic>
    </p:spTree>
    <p:extLst>
      <p:ext uri="{BB962C8B-B14F-4D97-AF65-F5344CB8AC3E}">
        <p14:creationId xmlns:p14="http://schemas.microsoft.com/office/powerpoint/2010/main" val="293646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33" y="3276601"/>
            <a:ext cx="3113174" cy="200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29" y="1542766"/>
            <a:ext cx="4007795" cy="25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3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3649"/>
          </a:xfrm>
        </p:spPr>
        <p:txBody>
          <a:bodyPr/>
          <a:lstStyle/>
          <a:p>
            <a:r>
              <a:rPr kumimoji="1" lang="ja-JP" altLang="en-US" dirty="0">
                <a:latin typeface="+mn-ea"/>
                <a:ea typeface="+mn-ea"/>
              </a:rPr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32080" y="1243649"/>
            <a:ext cx="6447501" cy="322800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+mn-ea"/>
              </a:rPr>
              <a:t>背景と目的　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谷の検出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スケール空間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cs typeface="Times New Roman" panose="02020603050405020304" pitchFamily="18" charset="0"/>
              </a:rPr>
              <a:t>谷強度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+mn-ea"/>
              </a:rPr>
              <a:t>谷の孤立化</a:t>
            </a:r>
            <a:endParaRPr lang="en-US" altLang="ja-JP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+mn-ea"/>
              </a:rPr>
              <a:t>まとめと今後の予定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059827" y="0"/>
            <a:ext cx="2084173" cy="365125"/>
          </a:xfrm>
        </p:spPr>
        <p:txBody>
          <a:bodyPr/>
          <a:lstStyle/>
          <a:p>
            <a:fld id="{519954A3-9DFD-4C44-94BA-B95130A3BA1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4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5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07504" y="152556"/>
            <a:ext cx="1800200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背景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n-lt"/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/>
        </p:nvSpPr>
        <p:spPr>
          <a:xfrm>
            <a:off x="358588" y="807924"/>
            <a:ext cx="7153835" cy="256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ja-JP" altLang="en-US" dirty="0"/>
              <a:t>  当研究室で生体に対する血流計測を実施</a:t>
            </a: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pPr>
              <a:buFont typeface="Wingdings" panose="05000000000000000000" pitchFamily="2" charset="2"/>
              <a:buChar char="§"/>
            </a:pPr>
            <a:r>
              <a:rPr lang="ja-JP" altLang="en-US" dirty="0"/>
              <a:t>  血流計測では対象の固定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/>
              <a:t>完全に固定→血流が阻害される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/>
              <a:t>緩く固定　　→測定領域がずれる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907704" y="4779425"/>
            <a:ext cx="4892589" cy="4958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カラー画像から血管を抽出する</a:t>
            </a:r>
            <a:endParaRPr lang="en-US" altLang="ja-JP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ight Brace 2"/>
          <p:cNvSpPr/>
          <p:nvPr/>
        </p:nvSpPr>
        <p:spPr>
          <a:xfrm>
            <a:off x="5629836" y="2259106"/>
            <a:ext cx="358588" cy="923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0004" y="253612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両方も問題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40755" y="3551857"/>
            <a:ext cx="542648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ロボットアームを用いて問題を解決</a:t>
            </a:r>
            <a:endParaRPr lang="en-US" altLang="ja-JP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543519" y="5979618"/>
            <a:ext cx="162095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機械学習</a:t>
            </a:r>
            <a:endParaRPr lang="en-US" sz="2800" dirty="0"/>
          </a:p>
        </p:txBody>
      </p:sp>
      <p:sp>
        <p:nvSpPr>
          <p:cNvPr id="11" name="Down Arrow 10"/>
          <p:cNvSpPr/>
          <p:nvPr/>
        </p:nvSpPr>
        <p:spPr>
          <a:xfrm>
            <a:off x="4016188" y="4165641"/>
            <a:ext cx="484632" cy="504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007761" y="5374958"/>
            <a:ext cx="484632" cy="504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>
            <a:spLocks noGrp="1"/>
          </p:cNvSpPr>
          <p:nvPr/>
        </p:nvSpPr>
        <p:spPr>
          <a:xfrm>
            <a:off x="216944" y="1009528"/>
            <a:ext cx="4257374" cy="4377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>
                <a:uFill>
                  <a:solidFill>
                    <a:srgbClr val="FF0000"/>
                  </a:solidFill>
                </a:uFill>
              </a:rPr>
              <a:t>血管の位置データが必要</a:t>
            </a: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sz="800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dirty="0">
              <a:uFill>
                <a:solidFill>
                  <a:srgbClr val="FF0000"/>
                </a:solidFill>
              </a:uFill>
            </a:endParaRPr>
          </a:p>
          <a:p>
            <a:pPr marL="0" indent="0">
              <a:buNone/>
            </a:pPr>
            <a:endParaRPr lang="en-US" altLang="ja-JP" sz="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07504" y="188640"/>
            <a:ext cx="5865794" cy="43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背景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013364" y="4796490"/>
            <a:ext cx="2489261" cy="79408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肉眼のみで位置推定が困難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4" y="1702558"/>
            <a:ext cx="4082100" cy="26336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00" y="1702558"/>
            <a:ext cx="4082098" cy="26336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034601" y="4582444"/>
            <a:ext cx="3695696" cy="122217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uFill>
                  <a:solidFill>
                    <a:srgbClr val="FF0000"/>
                  </a:solidFill>
                </a:uFill>
              </a:rPr>
              <a:t>赤外線のモノクロ画像から血管を抽出し、機械学習のデータに</a:t>
            </a:r>
            <a:endParaRPr kumimoji="1" lang="ja-JP" altLang="en-US" sz="2800" dirty="0"/>
          </a:p>
        </p:txBody>
      </p:sp>
      <p:sp>
        <p:nvSpPr>
          <p:cNvPr id="4" name="Right Arrow 3"/>
          <p:cNvSpPr/>
          <p:nvPr/>
        </p:nvSpPr>
        <p:spPr>
          <a:xfrm>
            <a:off x="4016187" y="5029200"/>
            <a:ext cx="8252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1069" y="204716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アルゴリズムのフローチャート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2110" y="1029131"/>
            <a:ext cx="26981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谷の頂点の検出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41420" y="2892852"/>
            <a:ext cx="233910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谷強度の計算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20956" y="4912636"/>
            <a:ext cx="198002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谷の孤立化</a:t>
            </a:r>
          </a:p>
        </p:txBody>
      </p:sp>
      <p:sp>
        <p:nvSpPr>
          <p:cNvPr id="9" name="下矢印 8"/>
          <p:cNvSpPr/>
          <p:nvPr/>
        </p:nvSpPr>
        <p:spPr>
          <a:xfrm>
            <a:off x="4568655" y="1800359"/>
            <a:ext cx="484632" cy="1001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4578882" y="365571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0255" y="5987018"/>
            <a:ext cx="876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参考文献：</a:t>
            </a:r>
            <a:r>
              <a:rPr kumimoji="1" lang="en-US" altLang="ja-JP" dirty="0"/>
              <a:t>T. </a:t>
            </a:r>
            <a:r>
              <a:rPr kumimoji="1" lang="en-US" altLang="ja-JP" dirty="0" err="1"/>
              <a:t>Lindeberg</a:t>
            </a:r>
            <a:r>
              <a:rPr kumimoji="1" lang="en-US" altLang="ja-JP" dirty="0"/>
              <a:t>: Edge detection and Ridge detection with automatic scale selection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22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谷の検出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30718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32764" y="1337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4" y="1176575"/>
            <a:ext cx="3973859" cy="29456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62" y="1594652"/>
            <a:ext cx="2109468" cy="210946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050316" y="779089"/>
                <a:ext cx="49804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>
                    <a:latin typeface="+mn-ea"/>
                  </a:rPr>
                  <a:t>画像を関数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ja-JP" altLang="ja-JP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ja-JP" altLang="en-US" sz="2800" dirty="0">
                    <a:latin typeface="+mn-ea"/>
                  </a:rPr>
                  <a:t>と考える</a:t>
                </a: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316" y="779089"/>
                <a:ext cx="4980402" cy="523220"/>
              </a:xfrm>
              <a:prstGeom prst="rect">
                <a:avLst/>
              </a:prstGeom>
              <a:blipFill>
                <a:blip r:embed="rId4"/>
                <a:stretch>
                  <a:fillRect l="-2448" t="-15116" r="-1591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459" y="4414540"/>
                <a:ext cx="31550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/>
                  <a:t>各点に各主方向に一致した</a:t>
                </a:r>
                <a:endParaRPr lang="en-US" altLang="ja-JP" sz="2000" dirty="0"/>
              </a:p>
              <a:p>
                <a:r>
                  <a:rPr lang="ja-JP" altLang="en-US" sz="2000" dirty="0"/>
                  <a:t>座標系</a:t>
                </a:r>
                <a14:m>
                  <m:oMath xmlns:m="http://schemas.openxmlformats.org/officeDocument/2006/math">
                    <m:r>
                      <a:rPr lang="ja-JP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ja-JP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q</m:t>
                    </m:r>
                    <m:r>
                      <a:rPr lang="ja-JP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000" dirty="0"/>
                  <a:t>で谷の頂点の</a:t>
                </a:r>
                <a:endParaRPr lang="en-US" altLang="ja-JP" sz="2000" dirty="0"/>
              </a:p>
              <a:p>
                <a:r>
                  <a:rPr lang="ja-JP" altLang="en-US" sz="2000" dirty="0"/>
                  <a:t>特徴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9" y="4414540"/>
                <a:ext cx="3155031" cy="1015663"/>
              </a:xfrm>
              <a:prstGeom prst="rect">
                <a:avLst/>
              </a:prstGeom>
              <a:blipFill>
                <a:blip r:embed="rId5"/>
                <a:stretch>
                  <a:fillRect l="-2128" t="-4192" r="-1741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58430" y="4414540"/>
                <a:ext cx="2890407" cy="114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𝑞𝑞</m:t>
                              </m:r>
                            </m:sub>
                          </m:sSub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)≥0</m:t>
                          </m:r>
                        </m:e>
                        <m:e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𝑞𝑞</m:t>
                                      </m:r>
                                    </m:sub>
                                  </m:sSub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ja-JP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ja-JP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ja-JP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</m:sub>
                                  </m:sSub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ja-JP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ja-JP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30" y="4414540"/>
                <a:ext cx="2890407" cy="1146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3940256" y="4745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矢印コネクタ 27"/>
          <p:cNvCxnSpPr/>
          <p:nvPr/>
        </p:nvCxnSpPr>
        <p:spPr>
          <a:xfrm>
            <a:off x="2468396" y="2837517"/>
            <a:ext cx="133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39"/>
          <p:cNvCxnSpPr>
            <a:endCxn id="6" idx="2"/>
          </p:cNvCxnSpPr>
          <p:nvPr/>
        </p:nvCxnSpPr>
        <p:spPr>
          <a:xfrm flipH="1">
            <a:off x="2468396" y="2837517"/>
            <a:ext cx="1" cy="8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46"/>
          <p:cNvSpPr txBox="1"/>
          <p:nvPr/>
        </p:nvSpPr>
        <p:spPr>
          <a:xfrm>
            <a:off x="3790215" y="26528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q</a:t>
            </a:r>
            <a:endParaRPr kumimoji="1" lang="ja-JP" altLang="en-US" dirty="0"/>
          </a:p>
        </p:txBody>
      </p:sp>
      <p:sp>
        <p:nvSpPr>
          <p:cNvPr id="15" name="テキスト ボックス 47"/>
          <p:cNvSpPr txBox="1"/>
          <p:nvPr/>
        </p:nvSpPr>
        <p:spPr>
          <a:xfrm>
            <a:off x="2318355" y="3689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0850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テキスト ボックス 34"/>
          <p:cNvSpPr txBox="1"/>
          <p:nvPr/>
        </p:nvSpPr>
        <p:spPr>
          <a:xfrm>
            <a:off x="379208" y="2150150"/>
            <a:ext cx="8620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ja-JP" altLang="en-US" sz="2800" dirty="0"/>
              <a:t>スケール</a:t>
            </a:r>
            <a:r>
              <a:rPr lang="en-US" altLang="ja-JP" sz="2800" i="1" dirty="0"/>
              <a:t>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ガウスフィルタの分散に相当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が大きければ大きいほど画像が強くぼかされる</a:t>
            </a:r>
            <a:endParaRPr lang="en-US" altLang="ja-JP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i="1" dirty="0"/>
              <a:t>t</a:t>
            </a:r>
            <a:r>
              <a:rPr lang="ja-JP" altLang="en-US" sz="2800" dirty="0"/>
              <a:t>によって検出できる谷の広さが異なる</a:t>
            </a:r>
            <a:endParaRPr lang="en-US" altLang="ja-JP" sz="2800" i="1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スケール空間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25087" y="1096603"/>
            <a:ext cx="4037352" cy="79408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谷の広さは一定ではない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37" y="4227512"/>
            <a:ext cx="3063906" cy="1976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5" y="4226504"/>
            <a:ext cx="3058657" cy="1973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83193" y="6329779"/>
                <a:ext cx="768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93" y="6329779"/>
                <a:ext cx="7689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25526" y="6329779"/>
                <a:ext cx="897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526" y="6329779"/>
                <a:ext cx="8972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1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79512" y="188628"/>
            <a:ext cx="5544616" cy="432060"/>
          </a:xfrm>
        </p:spPr>
        <p:txBody>
          <a:bodyPr>
            <a:noAutofit/>
          </a:bodyPr>
          <a:lstStyle/>
          <a:p>
            <a:pPr algn="l"/>
            <a:r>
              <a:rPr lang="ja-JP" altLang="en-US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谷強度</a:t>
            </a:r>
            <a:r>
              <a:rPr lang="en-US" altLang="ja-JP" sz="3200" u="sng" dirty="0">
                <a:uFill>
                  <a:solidFill>
                    <a:srgbClr val="00B050"/>
                  </a:solidFill>
                </a:uFill>
                <a:latin typeface="+mj-ea"/>
              </a:rPr>
              <a:t>(ridge strength)</a:t>
            </a:r>
            <a:endParaRPr kumimoji="1" lang="ja-JP" altLang="en-US" sz="3200" u="sng" dirty="0">
              <a:uFill>
                <a:solidFill>
                  <a:srgbClr val="00B050"/>
                </a:solidFill>
              </a:uFill>
              <a:latin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512" y="953235"/>
            <a:ext cx="896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谷によって適切なスケールが異なるため，谷強度を導入</a:t>
            </a:r>
            <a:endParaRPr lang="en-US" altLang="ja-JP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77111" y="1767519"/>
                <a:ext cx="5893927" cy="588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𝑞𝑞</m:t>
                                  </m:r>
                                </m:sub>
                              </m:s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11" y="1767519"/>
                <a:ext cx="5893927" cy="588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647014"/>
                <a:ext cx="6942798" cy="987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800" dirty="0"/>
                  <a:t>主曲率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𝑞𝑞</m:t>
                        </m:r>
                      </m:sub>
                    </m:sSub>
                  </m:oMath>
                </a14:m>
                <a:r>
                  <a:rPr lang="ja-JP" altLang="en-US" sz="2800" dirty="0"/>
                  <a:t>の絶対値に比例する</a:t>
                </a:r>
                <a:endParaRPr lang="en-US" altLang="ja-JP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800" dirty="0"/>
                  <a:t>位置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800" dirty="0"/>
                  <a:t>適切なスケールで極大になる</a:t>
                </a:r>
                <a:endParaRPr lang="en-US" altLang="ja-JP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47014"/>
                <a:ext cx="6942798" cy="987322"/>
              </a:xfrm>
              <a:prstGeom prst="rect">
                <a:avLst/>
              </a:prstGeom>
              <a:blipFill>
                <a:blip r:embed="rId3"/>
                <a:stretch>
                  <a:fillRect l="-1580" t="-8025" r="-439" b="-1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71" y="4305568"/>
            <a:ext cx="2297206" cy="172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751" y="4305568"/>
            <a:ext cx="2297207" cy="1722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532" y="4307249"/>
            <a:ext cx="2294965" cy="172122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63153" y="4305568"/>
            <a:ext cx="2850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8197" y="3891721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スケール増大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22310" y="60957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極大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2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論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19106</TotalTime>
  <Words>854</Words>
  <Application>Microsoft Office PowerPoint</Application>
  <PresentationFormat>On-screen Show (4:3)</PresentationFormat>
  <Paragraphs>120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 P丸ゴシック体E</vt:lpstr>
      <vt:lpstr>ＭＳ Ｐゴシック</vt:lpstr>
      <vt:lpstr>Arial</vt:lpstr>
      <vt:lpstr>Calibri</vt:lpstr>
      <vt:lpstr>Cambria Math</vt:lpstr>
      <vt:lpstr>Times New Roman</vt:lpstr>
      <vt:lpstr>Wingdings</vt:lpstr>
      <vt:lpstr>Office ​​テーマ</vt:lpstr>
      <vt:lpstr>モノクロ生態計測画像からの 血管抽出アルゴリズムの検討  Blood vessel detection in grayscale forearm images</vt:lpstr>
      <vt:lpstr>目次</vt:lpstr>
      <vt:lpstr>PowerPoint Presentation</vt:lpstr>
      <vt:lpstr>背景</vt:lpstr>
      <vt:lpstr>PowerPoint Presentation</vt:lpstr>
      <vt:lpstr>PowerPoint Presentation</vt:lpstr>
      <vt:lpstr>谷の検出</vt:lpstr>
      <vt:lpstr>スケール空間</vt:lpstr>
      <vt:lpstr>谷強度(ridge strength)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生体情報を自動的に取得するロボットアームの基礎的検討</dc:title>
  <dc:creator>keisoku</dc:creator>
  <cp:lastModifiedBy>Yu Yang Quek</cp:lastModifiedBy>
  <cp:revision>341</cp:revision>
  <cp:lastPrinted>2016-08-28T01:35:46Z</cp:lastPrinted>
  <dcterms:created xsi:type="dcterms:W3CDTF">2014-09-10T06:02:51Z</dcterms:created>
  <dcterms:modified xsi:type="dcterms:W3CDTF">2016-08-28T23:43:42Z</dcterms:modified>
</cp:coreProperties>
</file>